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5" r:id="rId3"/>
    <p:sldId id="308" r:id="rId4"/>
    <p:sldId id="309" r:id="rId5"/>
    <p:sldId id="311" r:id="rId6"/>
    <p:sldId id="312" r:id="rId7"/>
    <p:sldId id="313" r:id="rId8"/>
    <p:sldId id="314" r:id="rId9"/>
    <p:sldId id="315" r:id="rId10"/>
    <p:sldId id="321" r:id="rId11"/>
    <p:sldId id="317" r:id="rId12"/>
    <p:sldId id="318" r:id="rId13"/>
    <p:sldId id="320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E22"/>
    <a:srgbClr val="480000"/>
    <a:srgbClr val="FF3300"/>
    <a:srgbClr val="F96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>
      <p:cViewPr varScale="1">
        <p:scale>
          <a:sx n="74" d="100"/>
          <a:sy n="74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9DDDB-AD76-4B3C-A01D-22B4A7A9D94E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8563F-B451-46BE-880F-396A7A89BF2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116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357AF-F78A-4641-8784-5CA8A9A3B90D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EE05C-80F0-4ADF-9B1A-EECD9766272A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469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EE05C-80F0-4ADF-9B1A-EECD9766272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980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D23F80-60F8-4D46-970D-475145045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7305F797-EBC1-4E48-BAE5-5E59B7896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D4AA80ED-EA14-4E10-BA8E-1FEE3D06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33D2565C-A16F-4B90-86F0-A84D2FB1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299B071C-FC2D-47C6-8AF4-12038FBFA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54026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933FCC-52E4-4E07-9C1F-96D94828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18FEAC0D-1F38-48A5-9AD6-67B954ED7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3E7C7B66-0929-45FF-A2F6-5928CA24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25F78B81-E4B6-4268-8518-75539C79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A7A03ADE-B55A-4D48-9264-9BE2EB99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22408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xmlns="" id="{03A01EC1-9617-485F-9423-EC46C5D16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08706D1F-3B38-477A-B161-482C777B6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62323143-D6CD-4757-96A6-1E1ED9CAF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81BBF659-B2DB-44C4-9F5C-0DF21570A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604A6199-E001-4F4A-A92A-FAD20948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5772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7A7FAE-165B-4CCB-8691-DDC97730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D8877D1B-6A72-4786-B769-49F26BAEE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60F6AEDB-578B-4298-8AB8-8882D0FB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C9BACFD1-44F2-4D9D-9563-90454E028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697362C4-2E6E-471E-83FB-B44A07D2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45024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8D7475-AA8C-40D4-92E9-A786BC85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93B8538F-8CD4-46B9-8EDB-63E6F48E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8AA387DF-371A-46CB-9CB9-D80B6F556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C4B45D59-F972-44C2-A8D7-909F6B07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F944FD63-89E8-4415-810C-3CB75B4D9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0720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656C57-58A4-4F07-A112-6B49DE89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7D43E5D2-99E9-4B73-9E39-3998E030B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960E330F-C5AD-44FD-A737-B85F10779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683D50B0-8287-4EC8-9EE9-3DF71A4B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10F0880A-31CA-44CE-AF00-D784C257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87FD8E9A-4DF6-45DB-ADF9-5F3DC7ED6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08038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BCE22E-E4C2-419F-B0D9-3C6D2DFE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BBAD93EF-F05F-495F-9F7C-E753F6A78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9DA29D86-3804-44D6-B6D5-F67D3E864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83C48FAB-66CF-483D-B7AE-C57540CE5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790AB6CB-F65D-4211-8405-96AE0FE1B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xmlns="" id="{3364124C-91F3-4E3E-A26C-EA8D26CCD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18.04.2022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xmlns="" id="{101663C3-D6B4-420F-956D-21EF6F19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xmlns="" id="{FDD0383D-6EF6-43D6-B4C6-D8C3B16F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7064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A2C413-5382-49FC-BA3B-CE2CE22B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57424289-BDA3-4E6A-8C8A-FE59941E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18.04.2022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773E1DD0-064F-4C0D-9D2C-5185627D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DA66EB50-8F81-4607-9452-772579800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56518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xmlns="" id="{9F71B503-4B9D-4A08-9B42-D49FB162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18.04.2022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xmlns="" id="{CC971A67-0B82-499D-AF5E-CB238AB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xmlns="" id="{3E3BF3C0-C997-46FF-97B5-B7CBCF7B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69639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055625-1FA8-46B1-9370-9B59AB0BE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BFA05886-F218-4E70-9B70-F55999A5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50733141-7A58-4717-A195-A844AD59E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F0AA8530-557E-4B9E-BD60-085FD606F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1471FF89-F6AB-4228-860F-3398E1F0F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45459203-695E-4C16-A2CA-0A76367FA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05367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023846-5E9D-4194-ACC4-B562E236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xmlns="" id="{D4494780-F3FC-499C-A241-CD246F1F7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2FA2876C-CE9C-4ECD-94E0-9AB439B54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18A87BC8-F69F-488A-B575-962700574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2289-B8FF-4C5C-8FA2-50FC9C077F8D}" type="datetime1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619DD137-B354-4F79-9982-5D2179EE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2DA544DD-DFF0-4B33-A6DE-C512D3675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16130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xmlns="" id="{779FF376-152D-40E0-953C-482A2979B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C429A2D6-7B6C-4FA9-BE24-C2BD5665C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45EB30C9-A2AE-4466-B8AA-B06DBC876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2289-B8FF-4C5C-8FA2-50FC9C077F8D}" type="datetime1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94668259-2E4F-47F4-B3AC-8E771695B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F6748E68-526E-454B-AAE0-9A478AA7C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D0E58-3138-4367-A553-044D2A6F954F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61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0.svg"/><Relationship Id="rId15" Type="http://schemas.openxmlformats.org/officeDocument/2006/relationships/image" Target="../media/image54.svg"/><Relationship Id="rId10" Type="http://schemas.openxmlformats.org/officeDocument/2006/relationships/image" Target="../media/image48.png"/><Relationship Id="rId9" Type="http://schemas.openxmlformats.org/officeDocument/2006/relationships/image" Target="../media/image48.sv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9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5.png"/><Relationship Id="rId4" Type="http://schemas.microsoft.com/office/2017/06/relationships/model3d" Target="../media/model3d1.glb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8537B233-9CDD-4A90-AABB-A8963DEE4F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3285" y="1417320"/>
            <a:ext cx="3876707" cy="3732298"/>
          </a:xfrm>
        </p:spPr>
        <p:txBody>
          <a:bodyPr anchor="b">
            <a:noAutofit/>
          </a:bodyPr>
          <a:lstStyle/>
          <a:p>
            <a:r>
              <a:rPr lang="uk-UA" sz="2100" dirty="0"/>
              <a:t/>
            </a:r>
            <a:br>
              <a:rPr lang="uk-UA" sz="2100" dirty="0"/>
            </a:br>
            <a:r>
              <a:rPr lang="uk-UA" sz="2700" b="1" dirty="0" smtClean="0">
                <a:solidFill>
                  <a:srgbClr val="FF0000"/>
                </a:solidFill>
                <a:latin typeface="+mn-lt"/>
              </a:rPr>
              <a:t>ІНФОРМУВАННЯ </a:t>
            </a:r>
            <a:r>
              <a:rPr lang="uk-UA" sz="2700" b="1" dirty="0">
                <a:solidFill>
                  <a:srgbClr val="FF0000"/>
                </a:solidFill>
                <a:latin typeface="+mn-lt"/>
              </a:rPr>
              <a:t>ПРО МІННУ НЕБЕЗПЕКУ</a:t>
            </a:r>
            <a:r>
              <a:rPr lang="uk-UA" sz="2100" dirty="0">
                <a:latin typeface="+mn-lt"/>
              </a:rPr>
              <a:t/>
            </a:r>
            <a:br>
              <a:rPr lang="uk-UA" sz="2100" dirty="0">
                <a:latin typeface="+mn-lt"/>
              </a:rPr>
            </a:br>
            <a:r>
              <a:rPr lang="en-US" sz="2100" dirty="0"/>
              <a:t/>
            </a:r>
            <a:br>
              <a:rPr lang="en-US" sz="2100" dirty="0"/>
            </a:br>
            <a:r>
              <a:rPr lang="uk-UA" sz="2100" dirty="0"/>
              <a:t/>
            </a:r>
            <a:br>
              <a:rPr lang="uk-UA" sz="2100" dirty="0"/>
            </a:br>
            <a:r>
              <a:rPr lang="uk-UA" sz="2100" dirty="0"/>
              <a:t/>
            </a:r>
            <a:br>
              <a:rPr lang="uk-UA" sz="2100" dirty="0"/>
            </a:br>
            <a:r>
              <a:rPr lang="uk-UA" sz="2100" dirty="0"/>
              <a:t/>
            </a:r>
            <a:br>
              <a:rPr lang="uk-UA" sz="2100" dirty="0"/>
            </a:br>
            <a:r>
              <a:rPr lang="uk-UA" sz="2100" b="1" dirty="0">
                <a:solidFill>
                  <a:srgbClr val="FFFF00"/>
                </a:solidFill>
                <a:latin typeface="+mn-lt"/>
              </a:rPr>
              <a:t>Вибухонебезпечні залишки війни все ще очікують свою жертву! </a:t>
            </a:r>
            <a:br>
              <a:rPr lang="uk-UA" sz="2100" b="1" dirty="0">
                <a:solidFill>
                  <a:srgbClr val="FFFF00"/>
                </a:solidFill>
                <a:latin typeface="+mn-lt"/>
              </a:rPr>
            </a:br>
            <a:r>
              <a:rPr lang="uk-UA" sz="2100" b="1" dirty="0">
                <a:solidFill>
                  <a:srgbClr val="FFFF00"/>
                </a:solidFill>
                <a:latin typeface="+mn-lt"/>
              </a:rPr>
              <a:t>БУДЬ ПИЛЬНИМ!</a:t>
            </a:r>
            <a:r>
              <a:rPr lang="ru-RU" sz="2100" b="1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2100" b="1" dirty="0">
                <a:solidFill>
                  <a:srgbClr val="FFFF00"/>
                </a:solidFill>
                <a:latin typeface="+mn-lt"/>
              </a:rPr>
            </a:br>
            <a:endParaRPr lang="ru-RU" sz="2100" b="1" dirty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40575EE-C594-4566-BC00-663004E52A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12592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CDE11B-3044-4ED2-8B1D-EEFCF8A1D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8" r="31989" b="-1"/>
          <a:stretch/>
        </p:blipFill>
        <p:spPr>
          <a:xfrm>
            <a:off x="4974769" y="536436"/>
            <a:ext cx="3798123" cy="572416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0E58-3138-4367-A553-044D2A6F954F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3999" cy="6858000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5496" y="0"/>
            <a:ext cx="971600" cy="9087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204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xmlns="" id="{EB4BE49D-5D04-4B5C-B714-263B162AE854}"/>
              </a:ext>
            </a:extLst>
          </p:cNvPr>
          <p:cNvSpPr/>
          <p:nvPr/>
        </p:nvSpPr>
        <p:spPr>
          <a:xfrm>
            <a:off x="460375" y="304801"/>
            <a:ext cx="8405012" cy="532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При виявлені предмету, схожого на вибухонебезпечний категорично заборонено</a:t>
            </a: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A7E6B6D-2F84-4166-9F4D-FFA0E08607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540AD87-30B2-4359-A33A-86D9F59E3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411CC74-416E-4F21-A559-C8B7905D9E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A9F7C6C-A165-48C7-88C5-D4CC742343E2}"/>
              </a:ext>
            </a:extLst>
          </p:cNvPr>
          <p:cNvSpPr txBox="1"/>
          <p:nvPr/>
        </p:nvSpPr>
        <p:spPr>
          <a:xfrm>
            <a:off x="1510024" y="1454657"/>
            <a:ext cx="306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Брати в руки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0DBC8A6-31A7-4AD5-935C-D97F8FD73592}"/>
              </a:ext>
            </a:extLst>
          </p:cNvPr>
          <p:cNvSpPr txBox="1"/>
          <p:nvPr/>
        </p:nvSpPr>
        <p:spPr>
          <a:xfrm>
            <a:off x="1375325" y="2726796"/>
            <a:ext cx="3061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Наносити по ньому удари</a:t>
            </a:r>
          </a:p>
        </p:txBody>
      </p:sp>
      <p:pic>
        <p:nvPicPr>
          <p:cNvPr id="14" name="Графіка 13" descr="Бейсбол">
            <a:extLst>
              <a:ext uri="{FF2B5EF4-FFF2-40B4-BE49-F238E27FC236}">
                <a16:creationId xmlns:a16="http://schemas.microsoft.com/office/drawing/2014/main" xmlns="" id="{470CA8B4-BF5E-4D5E-A49E-523BB2C1D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436004"/>
            <a:ext cx="1464096" cy="1464096"/>
          </a:xfrm>
          <a:prstGeom prst="rect">
            <a:avLst/>
          </a:prstGeom>
        </p:spPr>
      </p:pic>
      <p:pic>
        <p:nvPicPr>
          <p:cNvPr id="22" name="Графіка 21" descr="Грабіжник">
            <a:extLst>
              <a:ext uri="{FF2B5EF4-FFF2-40B4-BE49-F238E27FC236}">
                <a16:creationId xmlns:a16="http://schemas.microsoft.com/office/drawing/2014/main" xmlns="" id="{6F6FB379-150C-4032-A3E3-8DDF43E780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848" y="4269160"/>
            <a:ext cx="1464096" cy="146409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0F9310E-374D-4364-872B-EE5A9443183C}"/>
              </a:ext>
            </a:extLst>
          </p:cNvPr>
          <p:cNvSpPr txBox="1"/>
          <p:nvPr/>
        </p:nvSpPr>
        <p:spPr>
          <a:xfrm>
            <a:off x="1458717" y="4163596"/>
            <a:ext cx="3061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Переносити, зсувати з місця, перекачувати</a:t>
            </a:r>
          </a:p>
        </p:txBody>
      </p:sp>
      <p:pic>
        <p:nvPicPr>
          <p:cNvPr id="2051" name="Графіка 2050" descr="Екскаватор">
            <a:extLst>
              <a:ext uri="{FF2B5EF4-FFF2-40B4-BE49-F238E27FC236}">
                <a16:creationId xmlns:a16="http://schemas.microsoft.com/office/drawing/2014/main" xmlns="" id="{BBADB8D9-C090-42A6-9185-DA8BA88451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3582" y="1007902"/>
            <a:ext cx="1464096" cy="14640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8F5C99F-602E-4AEA-92EE-2D85006408D2}"/>
              </a:ext>
            </a:extLst>
          </p:cNvPr>
          <p:cNvSpPr txBox="1"/>
          <p:nvPr/>
        </p:nvSpPr>
        <p:spPr>
          <a:xfrm>
            <a:off x="5967678" y="1467447"/>
            <a:ext cx="306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Витягати з землі</a:t>
            </a:r>
          </a:p>
        </p:txBody>
      </p:sp>
      <p:pic>
        <p:nvPicPr>
          <p:cNvPr id="2053" name="Графіка 2052" descr="Знаряддя">
            <a:extLst>
              <a:ext uri="{FF2B5EF4-FFF2-40B4-BE49-F238E27FC236}">
                <a16:creationId xmlns:a16="http://schemas.microsoft.com/office/drawing/2014/main" xmlns="" id="{0545CD6E-CDCB-45B7-A057-7669F101E5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98750" y="2682610"/>
            <a:ext cx="1243204" cy="12432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88EC018-8B6E-437B-8473-D2646246D5B9}"/>
              </a:ext>
            </a:extLst>
          </p:cNvPr>
          <p:cNvSpPr txBox="1"/>
          <p:nvPr/>
        </p:nvSpPr>
        <p:spPr>
          <a:xfrm>
            <a:off x="5969558" y="2843899"/>
            <a:ext cx="3195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Намагатись розібрати</a:t>
            </a:r>
          </a:p>
        </p:txBody>
      </p:sp>
      <p:pic>
        <p:nvPicPr>
          <p:cNvPr id="2048" name="Графіка 2047" descr="Багаття">
            <a:extLst>
              <a:ext uri="{FF2B5EF4-FFF2-40B4-BE49-F238E27FC236}">
                <a16:creationId xmlns:a16="http://schemas.microsoft.com/office/drawing/2014/main" xmlns="" id="{1D1F93ED-DA56-44A2-9B45-8D51A464F3B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51267" y="4005064"/>
            <a:ext cx="1800200" cy="1800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C0E461B-1EFA-47C4-922F-02C313427264}"/>
              </a:ext>
            </a:extLst>
          </p:cNvPr>
          <p:cNvSpPr txBox="1"/>
          <p:nvPr/>
        </p:nvSpPr>
        <p:spPr>
          <a:xfrm>
            <a:off x="6007561" y="4440014"/>
            <a:ext cx="3195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Розводити поруч вогонь</a:t>
            </a:r>
          </a:p>
        </p:txBody>
      </p:sp>
      <p:pic>
        <p:nvPicPr>
          <p:cNvPr id="53" name="Графіка 52" descr="Піднята рука">
            <a:extLst>
              <a:ext uri="{FF2B5EF4-FFF2-40B4-BE49-F238E27FC236}">
                <a16:creationId xmlns:a16="http://schemas.microsoft.com/office/drawing/2014/main" xmlns="" id="{21E56805-80A4-4EEC-AAA5-4337ACF6664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05" y="1007901"/>
            <a:ext cx="1464097" cy="1464097"/>
          </a:xfrm>
          <a:prstGeom prst="rect">
            <a:avLst/>
          </a:prstGeom>
        </p:spPr>
      </p:pic>
      <p:sp>
        <p:nvSpPr>
          <p:cNvPr id="2" name="Знак заборони 1"/>
          <p:cNvSpPr/>
          <p:nvPr/>
        </p:nvSpPr>
        <p:spPr>
          <a:xfrm>
            <a:off x="298865" y="1425132"/>
            <a:ext cx="866365" cy="864096"/>
          </a:xfrm>
          <a:prstGeom prst="noSmoking">
            <a:avLst>
              <a:gd name="adj" fmla="val 125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8" name="Знак заборони 37"/>
          <p:cNvSpPr/>
          <p:nvPr/>
        </p:nvSpPr>
        <p:spPr>
          <a:xfrm>
            <a:off x="340799" y="2889229"/>
            <a:ext cx="866365" cy="864096"/>
          </a:xfrm>
          <a:prstGeom prst="noSmoking">
            <a:avLst>
              <a:gd name="adj" fmla="val 125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9" name="Знак заборони 38"/>
          <p:cNvSpPr/>
          <p:nvPr/>
        </p:nvSpPr>
        <p:spPr>
          <a:xfrm>
            <a:off x="261894" y="4488241"/>
            <a:ext cx="866365" cy="864096"/>
          </a:xfrm>
          <a:prstGeom prst="noSmoking">
            <a:avLst>
              <a:gd name="adj" fmla="val 125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40" name="Знак заборони 39"/>
          <p:cNvSpPr/>
          <p:nvPr/>
        </p:nvSpPr>
        <p:spPr>
          <a:xfrm>
            <a:off x="4601269" y="1346972"/>
            <a:ext cx="866365" cy="864096"/>
          </a:xfrm>
          <a:prstGeom prst="noSmoking">
            <a:avLst>
              <a:gd name="adj" fmla="val 125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43" name="Знак заборони 42"/>
          <p:cNvSpPr/>
          <p:nvPr/>
        </p:nvSpPr>
        <p:spPr>
          <a:xfrm>
            <a:off x="4625570" y="2950460"/>
            <a:ext cx="866365" cy="864096"/>
          </a:xfrm>
          <a:prstGeom prst="noSmoking">
            <a:avLst>
              <a:gd name="adj" fmla="val 125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44" name="Знак заборони 43"/>
          <p:cNvSpPr/>
          <p:nvPr/>
        </p:nvSpPr>
        <p:spPr>
          <a:xfrm>
            <a:off x="4687169" y="4725144"/>
            <a:ext cx="866365" cy="894433"/>
          </a:xfrm>
          <a:prstGeom prst="noSmoking">
            <a:avLst>
              <a:gd name="adj" fmla="val 125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27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xmlns="" id="{EB4BE49D-5D04-4B5C-B714-263B162AE854}"/>
              </a:ext>
            </a:extLst>
          </p:cNvPr>
          <p:cNvSpPr/>
          <p:nvPr/>
        </p:nvSpPr>
        <p:spPr>
          <a:xfrm>
            <a:off x="460375" y="304801"/>
            <a:ext cx="8405012" cy="532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При виявлені предмету, схожого на вибухонебезпечний необхідно</a:t>
            </a:r>
            <a:r>
              <a:rPr lang="en-U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A7E6B6D-2F84-4166-9F4D-FFA0E08607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540AD87-30B2-4359-A33A-86D9F59E3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411CC74-416E-4F21-A559-C8B7905D9E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Графіка 18" descr="Мозок у голові">
            <a:extLst>
              <a:ext uri="{FF2B5EF4-FFF2-40B4-BE49-F238E27FC236}">
                <a16:creationId xmlns:a16="http://schemas.microsoft.com/office/drawing/2014/main" xmlns="" id="{5CAAAEE3-9F6F-471D-9EC9-8D3F296FEE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975" y="963624"/>
            <a:ext cx="1617224" cy="161722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13BEEB9C-E95C-4BED-A7B3-5329BE82B652}"/>
              </a:ext>
            </a:extLst>
          </p:cNvPr>
          <p:cNvSpPr txBox="1"/>
          <p:nvPr/>
        </p:nvSpPr>
        <p:spPr>
          <a:xfrm>
            <a:off x="2648820" y="1507034"/>
            <a:ext cx="6516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Не панікувати та зберігати спокій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E64DCFB-8C6F-44B9-A892-0A3F0C004BFB}"/>
              </a:ext>
            </a:extLst>
          </p:cNvPr>
          <p:cNvSpPr txBox="1"/>
          <p:nvPr/>
        </p:nvSpPr>
        <p:spPr>
          <a:xfrm>
            <a:off x="2627916" y="2761650"/>
            <a:ext cx="6516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FF00"/>
                </a:solidFill>
              </a:rPr>
              <a:t>Зупинитись, запам'ятати місце знахідки</a:t>
            </a:r>
          </a:p>
        </p:txBody>
      </p:sp>
      <p:pic>
        <p:nvPicPr>
          <p:cNvPr id="60" name="Графіка 59" descr="Чоловік">
            <a:extLst>
              <a:ext uri="{FF2B5EF4-FFF2-40B4-BE49-F238E27FC236}">
                <a16:creationId xmlns:a16="http://schemas.microsoft.com/office/drawing/2014/main" xmlns="" id="{204BDC21-EF2B-4E7F-8E22-E4A464EF6E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40" y="2734885"/>
            <a:ext cx="1866649" cy="1918250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xmlns="" id="{077F53D1-3F24-4F6A-965F-C32D4562E400}"/>
              </a:ext>
            </a:extLst>
          </p:cNvPr>
          <p:cNvGrpSpPr/>
          <p:nvPr/>
        </p:nvGrpSpPr>
        <p:grpSpPr>
          <a:xfrm>
            <a:off x="72653" y="4601378"/>
            <a:ext cx="2339107" cy="2053403"/>
            <a:chOff x="72653" y="4601378"/>
            <a:chExt cx="2339107" cy="2053403"/>
          </a:xfrm>
        </p:grpSpPr>
        <p:pic>
          <p:nvPicPr>
            <p:cNvPr id="10" name="Графіка 9" descr="Пристрій гучного зв’язку">
              <a:extLst>
                <a:ext uri="{FF2B5EF4-FFF2-40B4-BE49-F238E27FC236}">
                  <a16:creationId xmlns:a16="http://schemas.microsoft.com/office/drawing/2014/main" xmlns="" id="{FF690201-8BAD-41C5-BE73-B89D72494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60875" y="4601378"/>
              <a:ext cx="1150885" cy="1150885"/>
            </a:xfrm>
            <a:prstGeom prst="rect">
              <a:avLst/>
            </a:prstGeom>
          </p:spPr>
        </p:pic>
        <p:pic>
          <p:nvPicPr>
            <p:cNvPr id="64" name="Графіка 63" descr="Чоловік">
              <a:extLst>
                <a:ext uri="{FF2B5EF4-FFF2-40B4-BE49-F238E27FC236}">
                  <a16:creationId xmlns:a16="http://schemas.microsoft.com/office/drawing/2014/main" xmlns="" id="{4EA4B2E3-765A-4BA8-B8BC-5E5609C4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653" y="4736531"/>
              <a:ext cx="1866649" cy="1918250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CB8B2AA-4AE7-4142-B28D-85F3760A10C9}"/>
              </a:ext>
            </a:extLst>
          </p:cNvPr>
          <p:cNvSpPr txBox="1"/>
          <p:nvPr/>
        </p:nvSpPr>
        <p:spPr>
          <a:xfrm>
            <a:off x="2627916" y="4077072"/>
            <a:ext cx="651608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dirty="0">
                <a:solidFill>
                  <a:srgbClr val="FFFF00"/>
                </a:solidFill>
              </a:rPr>
              <a:t>Відійти тим самим </a:t>
            </a:r>
            <a:r>
              <a:rPr lang="uk-UA" sz="3200" dirty="0" smtClean="0">
                <a:solidFill>
                  <a:srgbClr val="FFFF00"/>
                </a:solidFill>
              </a:rPr>
              <a:t>шляхом, </a:t>
            </a:r>
            <a:r>
              <a:rPr lang="uk-UA" sz="3200" dirty="0">
                <a:solidFill>
                  <a:srgbClr val="FFFF00"/>
                </a:solidFill>
              </a:rPr>
              <a:t>яким рухались на безпечну відстань та негайно викликати рятувальників </a:t>
            </a:r>
            <a:r>
              <a:rPr lang="uk-UA" sz="3600" b="1" dirty="0">
                <a:solidFill>
                  <a:srgbClr val="FF0000"/>
                </a:solidFill>
              </a:rPr>
              <a:t>101</a:t>
            </a:r>
            <a:r>
              <a:rPr lang="uk-UA" sz="3200" dirty="0">
                <a:solidFill>
                  <a:srgbClr val="FFFF00"/>
                </a:solidFill>
              </a:rPr>
              <a:t>, поліцію </a:t>
            </a:r>
            <a:r>
              <a:rPr lang="uk-UA" sz="3600" b="1" dirty="0">
                <a:solidFill>
                  <a:srgbClr val="FF0000"/>
                </a:solidFill>
              </a:rPr>
              <a:t>102 </a:t>
            </a:r>
            <a:r>
              <a:rPr lang="uk-UA" sz="3200" dirty="0">
                <a:solidFill>
                  <a:srgbClr val="FFFF00"/>
                </a:solidFill>
              </a:rPr>
              <a:t>або повідомити про знахідку військових</a:t>
            </a:r>
          </a:p>
        </p:txBody>
      </p:sp>
      <p:sp>
        <p:nvSpPr>
          <p:cNvPr id="2" name="Виноска-хмарка 1"/>
          <p:cNvSpPr/>
          <p:nvPr/>
        </p:nvSpPr>
        <p:spPr>
          <a:xfrm>
            <a:off x="1534206" y="2314768"/>
            <a:ext cx="1080120" cy="777836"/>
          </a:xfrm>
          <a:prstGeom prst="cloudCallout">
            <a:avLst>
              <a:gd name="adj1" fmla="val -79983"/>
              <a:gd name="adj2" fmla="val 23465"/>
            </a:avLst>
          </a:prstGeom>
          <a:solidFill>
            <a:srgbClr val="FF3300"/>
          </a:solidFill>
          <a:ln>
            <a:solidFill>
              <a:srgbClr val="F96B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 smtClean="0">
                <a:solidFill>
                  <a:srgbClr val="4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uk-UA" b="1" dirty="0">
              <a:solidFill>
                <a:srgbClr val="48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906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xmlns="" id="{EB4BE49D-5D04-4B5C-B714-263B162AE854}"/>
              </a:ext>
            </a:extLst>
          </p:cNvPr>
          <p:cNvSpPr/>
          <p:nvPr/>
        </p:nvSpPr>
        <p:spPr>
          <a:xfrm>
            <a:off x="460375" y="714355"/>
            <a:ext cx="8405012" cy="532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A7E6B6D-2F84-4166-9F4D-FFA0E08607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540AD87-30B2-4359-A33A-86D9F59E3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411CC74-416E-4F21-A559-C8B7905D9E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04"/>
            <a:ext cx="9108504" cy="69055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40" y="5013176"/>
            <a:ext cx="6822015" cy="341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34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24" y="174665"/>
            <a:ext cx="6979360" cy="6683335"/>
          </a:xfrm>
          <a:prstGeom prst="rect">
            <a:avLst/>
          </a:prstGeom>
        </p:spPr>
      </p:pic>
      <p:sp>
        <p:nvSpPr>
          <p:cNvPr id="138" name="Freeform: Shape 137">
            <a:extLst>
              <a:ext uri="{FF2B5EF4-FFF2-40B4-BE49-F238E27FC236}">
                <a16:creationId xmlns:a16="http://schemas.microsoft.com/office/drawing/2014/main" xmlns="" id="{8F23F8A3-8FD7-4779-8323-FDC26BE998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589485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xmlns="" id="{F605C4CC-A25C-416F-8333-7CB7DC97D8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5573380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xmlns="" id="{645D33A6-43AB-4048-B88C-5B261D36110F}"/>
              </a:ext>
            </a:extLst>
          </p:cNvPr>
          <p:cNvSpPr/>
          <p:nvPr/>
        </p:nvSpPr>
        <p:spPr>
          <a:xfrm>
            <a:off x="646387" y="1351580"/>
            <a:ext cx="4608512" cy="4154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Пам'ятай!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Всі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міни та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боєприпаси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,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які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не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розірвалися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та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їх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елементи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є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вибухонебезпечними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uk-UA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предметами та становлять смертельну небезпеку!</a:t>
            </a:r>
            <a:r>
              <a:rPr lang="uk-UA" sz="1700" b="1" dirty="0" smtClean="0">
                <a:cs typeface="Times New Roman" panose="02020603050405020304" pitchFamily="18" charset="0"/>
              </a:rPr>
              <a:t> </a:t>
            </a:r>
            <a:endParaRPr lang="uk-UA" sz="1700" b="1" dirty="0">
              <a:ln>
                <a:noFill/>
              </a:ln>
              <a:effectLst/>
              <a:cs typeface="Times New Roman" panose="02020603050405020304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714105" y="6356350"/>
            <a:ext cx="5692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5ED0E58-3138-4367-A553-044D2A6F954F}" type="slidenum">
              <a:rPr lang="en-US" sz="1200" smtClean="0">
                <a:solidFill>
                  <a:srgbClr val="FFFFFF">
                    <a:alpha val="80000"/>
                  </a:srgb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rgbClr val="FFFFFF">
                  <a:alpha val="80000"/>
                </a:srgbClr>
              </a:solidFill>
              <a:latin typeface="Calibri" panose="020F0502020204030204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FE792CD2-C0D4-4FEE-9F7E-13E37C8995A0}"/>
              </a:ext>
            </a:extLst>
          </p:cNvPr>
          <p:cNvSpPr/>
          <p:nvPr/>
        </p:nvSpPr>
        <p:spPr>
          <a:xfrm>
            <a:off x="800862" y="3140968"/>
            <a:ext cx="5128121" cy="2148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800" b="1" kern="1200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ВИБУХОНЕБЕЗПЕЧНІ ПРЕДМЕТИ</a:t>
            </a:r>
            <a:br>
              <a:rPr lang="uk-UA" sz="2800" b="1" kern="1200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</a:br>
            <a:r>
              <a:rPr lang="uk-UA" sz="2800" b="1" kern="1200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можуть травмувати чи навіть вбити тебе і тих хто поруч!</a:t>
            </a:r>
          </a:p>
        </p:txBody>
      </p:sp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Зображення, що містить зупинка, знак, червоний, малювання&#10;&#10;Автоматично згенерований опис">
            <a:extLst>
              <a:ext uri="{FF2B5EF4-FFF2-40B4-BE49-F238E27FC236}">
                <a16:creationId xmlns:a16="http://schemas.microsoft.com/office/drawing/2014/main" xmlns="" id="{E6853F0A-E67F-4D0F-9CDE-537D09AEC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95" t="13370" r="2859" b="4138"/>
          <a:stretch/>
        </p:blipFill>
        <p:spPr>
          <a:xfrm>
            <a:off x="7929838" y="23629"/>
            <a:ext cx="1207046" cy="12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76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93466927-0C08-421F-BB4B-F443DBDE7A06}"/>
              </a:ext>
            </a:extLst>
          </p:cNvPr>
          <p:cNvSpPr/>
          <p:nvPr/>
        </p:nvSpPr>
        <p:spPr>
          <a:xfrm>
            <a:off x="242052" y="836712"/>
            <a:ext cx="3121519" cy="19999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cap="all" spc="250" dirty="0">
                <a:ea typeface="+mj-ea"/>
                <a:cs typeface="+mj-cs"/>
              </a:rPr>
              <a:t>запам’ятай як виглядає небезпека!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7A7E6B6D-2F84-4166-9F4D-FFA0E08607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F540AD87-30B2-4359-A33A-86D9F59E3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xmlns="" id="{D411CC74-416E-4F21-A559-C8B7905D9E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F945C06B-BE99-484C-AF65-1F1B33B82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r="3559" b="6"/>
          <a:stretch/>
        </p:blipFill>
        <p:spPr bwMode="auto">
          <a:xfrm>
            <a:off x="3490220" y="-1"/>
            <a:ext cx="2789812" cy="22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7CDED27-E9F9-417E-BAC0-711055931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0" r="6126" b="2"/>
          <a:stretch/>
        </p:blipFill>
        <p:spPr>
          <a:xfrm>
            <a:off x="6348611" y="-16426"/>
            <a:ext cx="2789814" cy="2267032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85717387-1086-4F73-9865-AB174F18C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2" b="-1"/>
          <a:stretch/>
        </p:blipFill>
        <p:spPr bwMode="auto">
          <a:xfrm>
            <a:off x="3490219" y="2316480"/>
            <a:ext cx="2789812" cy="220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C3B4B12-74A1-44CC-9C55-A29EF5245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r="2927" b="6"/>
          <a:stretch/>
        </p:blipFill>
        <p:spPr bwMode="auto">
          <a:xfrm>
            <a:off x="6348611" y="2316480"/>
            <a:ext cx="2789811" cy="220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B2586C8-B89F-4EF5-B20B-F1AD9099BE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905" r="7" b="7"/>
          <a:stretch/>
        </p:blipFill>
        <p:spPr>
          <a:xfrm>
            <a:off x="3490220" y="4616536"/>
            <a:ext cx="2789811" cy="2241464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47BA5A3F-C11E-4316-A895-269B75443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r="780"/>
          <a:stretch/>
        </p:blipFill>
        <p:spPr bwMode="auto">
          <a:xfrm>
            <a:off x="6348611" y="4607394"/>
            <a:ext cx="2789814" cy="22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138160" y="6356350"/>
            <a:ext cx="37719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5ED0E58-3138-4367-A553-044D2A6F954F}" type="slidenum">
              <a:rPr lang="en-US" sz="1000" smtClean="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BD7BFBD3-FFA1-4504-B5AF-C24C2D1A0A5C}"/>
              </a:ext>
            </a:extLst>
          </p:cNvPr>
          <p:cNvSpPr/>
          <p:nvPr/>
        </p:nvSpPr>
        <p:spPr>
          <a:xfrm>
            <a:off x="242052" y="2749394"/>
            <a:ext cx="317958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k-UA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Міни</a:t>
            </a:r>
            <a:r>
              <a:rPr lang="uk-UA" sz="28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– непомітна </a:t>
            </a:r>
            <a:r>
              <a:rPr lang="uk-UA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смертельна небезпека!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xmlns="" id="{D3996ECC-BA71-4366-B159-7024FE4434EF}"/>
              </a:ext>
            </a:extLst>
          </p:cNvPr>
          <p:cNvSpPr/>
          <p:nvPr/>
        </p:nvSpPr>
        <p:spPr>
          <a:xfrm>
            <a:off x="242052" y="4525096"/>
            <a:ext cx="33600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Побачив щось подібне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‒ </a:t>
            </a:r>
            <a:b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</a:b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не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підходь і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</a:b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не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торкайся!</a:t>
            </a:r>
          </a:p>
        </p:txBody>
      </p:sp>
    </p:spTree>
    <p:extLst>
      <p:ext uri="{BB962C8B-B14F-4D97-AF65-F5344CB8AC3E}">
        <p14:creationId xmlns:p14="http://schemas.microsoft.com/office/powerpoint/2010/main" val="1240514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93466927-0C08-421F-BB4B-F443DBDE7A06}"/>
              </a:ext>
            </a:extLst>
          </p:cNvPr>
          <p:cNvSpPr/>
          <p:nvPr/>
        </p:nvSpPr>
        <p:spPr>
          <a:xfrm>
            <a:off x="323528" y="373076"/>
            <a:ext cx="293575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kern="1200" cap="all" spc="250" dirty="0">
                <a:solidFill>
                  <a:schemeClr val="tx1"/>
                </a:solidFill>
                <a:ea typeface="+mj-ea"/>
                <a:cs typeface="+mj-cs"/>
              </a:rPr>
              <a:t>запам’ятай як виглядає небезпека!</a:t>
            </a:r>
            <a:endParaRPr lang="en-US" sz="2900" b="1" kern="1200" cap="all" spc="250" dirty="0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A7E6B6D-2F84-4166-9F4D-FFA0E08607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F540AD87-30B2-4359-A33A-86D9F59E3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D411CC74-416E-4F21-A559-C8B7905D9E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4" descr="http://novayagazeta-ug.ru/system/files/styles/body_main_img_720/private/news/01-2015/foto_53_0.jpg?itok=FXODgGP5">
            <a:extLst>
              <a:ext uri="{FF2B5EF4-FFF2-40B4-BE49-F238E27FC236}">
                <a16:creationId xmlns:a16="http://schemas.microsoft.com/office/drawing/2014/main" xmlns="" id="{9388DEC7-808C-4056-9A60-184566BA2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9019" r="4186" b="2"/>
          <a:stretch/>
        </p:blipFill>
        <p:spPr bwMode="auto">
          <a:xfrm>
            <a:off x="3490220" y="-1"/>
            <a:ext cx="2789812" cy="2225041"/>
          </a:xfrm>
          <a:prstGeom prst="rect">
            <a:avLst/>
          </a:prstGeom>
          <a:noFill/>
        </p:spPr>
      </p:pic>
      <p:pic>
        <p:nvPicPr>
          <p:cNvPr id="33" name="Рисунок 32" descr="ргд на растяжке.jpeg">
            <a:extLst>
              <a:ext uri="{FF2B5EF4-FFF2-40B4-BE49-F238E27FC236}">
                <a16:creationId xmlns:a16="http://schemas.microsoft.com/office/drawing/2014/main" xmlns="" id="{67A003A1-2A39-4C7D-8439-FF78C5CCBD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989" r="2" b="2"/>
          <a:stretch/>
        </p:blipFill>
        <p:spPr>
          <a:xfrm>
            <a:off x="6348611" y="-16426"/>
            <a:ext cx="2789814" cy="2267032"/>
          </a:xfrm>
          <a:prstGeom prst="rect">
            <a:avLst/>
          </a:prstGeom>
        </p:spPr>
      </p:pic>
      <p:pic>
        <p:nvPicPr>
          <p:cNvPr id="30" name="Picture 6" descr="http://images.aif.ru/004/495/79202c442eb4a7ae9dfe5e2e96652e6f.JPG">
            <a:extLst>
              <a:ext uri="{FF2B5EF4-FFF2-40B4-BE49-F238E27FC236}">
                <a16:creationId xmlns:a16="http://schemas.microsoft.com/office/drawing/2014/main" xmlns="" id="{B6D35345-682F-4D75-9B23-FB56058FC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264" r="9736" b="-1"/>
          <a:stretch/>
        </p:blipFill>
        <p:spPr bwMode="auto">
          <a:xfrm>
            <a:off x="3490219" y="2316480"/>
            <a:ext cx="2789812" cy="2208616"/>
          </a:xfrm>
          <a:prstGeom prst="rect">
            <a:avLst/>
          </a:prstGeom>
          <a:noFill/>
        </p:spPr>
      </p:pic>
      <p:pic>
        <p:nvPicPr>
          <p:cNvPr id="28" name="Picture 6" descr="http://storage.novorosinform.org/cache/a/5/IMG_1892_Kalachov_Oleg_Golan_Hight.jpg/w644h387.jpg">
            <a:extLst>
              <a:ext uri="{FF2B5EF4-FFF2-40B4-BE49-F238E27FC236}">
                <a16:creationId xmlns:a16="http://schemas.microsoft.com/office/drawing/2014/main" xmlns="" id="{0562FF4E-C62E-4245-A1EB-942167775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9373" r="5363" b="-1"/>
          <a:stretch/>
        </p:blipFill>
        <p:spPr bwMode="auto">
          <a:xfrm>
            <a:off x="6348611" y="2316480"/>
            <a:ext cx="2789811" cy="2208617"/>
          </a:xfrm>
          <a:prstGeom prst="rect">
            <a:avLst/>
          </a:prstGeom>
          <a:noFill/>
        </p:spPr>
      </p:pic>
      <p:pic>
        <p:nvPicPr>
          <p:cNvPr id="32" name="Рисунок 31" descr="Зображення, що містить надворі, старий, бруд, сидить&#10;&#10;Автоматично згенерований опис">
            <a:extLst>
              <a:ext uri="{FF2B5EF4-FFF2-40B4-BE49-F238E27FC236}">
                <a16:creationId xmlns:a16="http://schemas.microsoft.com/office/drawing/2014/main" xmlns="" id="{BB276D5A-767C-4485-BC4E-38188B7E1B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9" r="15867" b="5"/>
          <a:stretch/>
        </p:blipFill>
        <p:spPr>
          <a:xfrm>
            <a:off x="3490220" y="4616536"/>
            <a:ext cx="2789811" cy="2241464"/>
          </a:xfrm>
          <a:prstGeom prst="rect">
            <a:avLst/>
          </a:prstGeom>
        </p:spPr>
      </p:pic>
      <p:pic>
        <p:nvPicPr>
          <p:cNvPr id="29" name="Picture 10" descr="https://pp.vk.me/c618524/v618524227/1969c/UIvzPPXDvrg.jpg">
            <a:extLst>
              <a:ext uri="{FF2B5EF4-FFF2-40B4-BE49-F238E27FC236}">
                <a16:creationId xmlns:a16="http://schemas.microsoft.com/office/drawing/2014/main" xmlns="" id="{46B557B7-37B7-4544-BD1C-C939AE864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t="5176" r="-4" b="34318"/>
          <a:stretch/>
        </p:blipFill>
        <p:spPr bwMode="auto">
          <a:xfrm>
            <a:off x="6348611" y="4607394"/>
            <a:ext cx="2789814" cy="2250607"/>
          </a:xfrm>
          <a:prstGeom prst="rect">
            <a:avLst/>
          </a:prstGeom>
          <a:noFill/>
        </p:spPr>
      </p:pic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BD7BFBD3-FFA1-4504-B5AF-C24C2D1A0A5C}"/>
              </a:ext>
            </a:extLst>
          </p:cNvPr>
          <p:cNvSpPr/>
          <p:nvPr/>
        </p:nvSpPr>
        <p:spPr>
          <a:xfrm>
            <a:off x="323528" y="2780928"/>
            <a:ext cx="33086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dirty="0">
                <a:solidFill>
                  <a:srgbClr val="FFFF00"/>
                </a:solidFill>
              </a:rPr>
              <a:t>Це не іграшки і не </a:t>
            </a:r>
            <a:r>
              <a:rPr lang="ru-RU" sz="2800" dirty="0" smtClean="0">
                <a:solidFill>
                  <a:srgbClr val="FFFF00"/>
                </a:solidFill>
              </a:rPr>
              <a:t>метал—</a:t>
            </a:r>
            <a:r>
              <a:rPr lang="uk-UA" sz="2800" dirty="0" smtClean="0">
                <a:solidFill>
                  <a:srgbClr val="FFFF00"/>
                </a:solidFill>
              </a:rPr>
              <a:t>це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>
                <a:solidFill>
                  <a:srgbClr val="FFFF00"/>
                </a:solidFill>
              </a:rPr>
              <a:t>велика небезпека!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xmlns="" id="{D3996ECC-BA71-4366-B159-7024FE4434EF}"/>
              </a:ext>
            </a:extLst>
          </p:cNvPr>
          <p:cNvSpPr/>
          <p:nvPr/>
        </p:nvSpPr>
        <p:spPr>
          <a:xfrm>
            <a:off x="-208" y="4671232"/>
            <a:ext cx="34216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Побачив щось 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подібне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—не підходь і не торкайся!</a:t>
            </a:r>
          </a:p>
        </p:txBody>
      </p:sp>
    </p:spTree>
    <p:extLst>
      <p:ext uri="{BB962C8B-B14F-4D97-AF65-F5344CB8AC3E}">
        <p14:creationId xmlns:p14="http://schemas.microsoft.com/office/powerpoint/2010/main" val="1787117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93466927-0C08-421F-BB4B-F443DBDE7A06}"/>
              </a:ext>
            </a:extLst>
          </p:cNvPr>
          <p:cNvSpPr/>
          <p:nvPr/>
        </p:nvSpPr>
        <p:spPr>
          <a:xfrm>
            <a:off x="738988" y="50277"/>
            <a:ext cx="285700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kern="1200" cap="all" spc="250" dirty="0">
                <a:solidFill>
                  <a:schemeClr val="tx1"/>
                </a:solidFill>
                <a:ea typeface="+mj-ea"/>
                <a:cs typeface="+mj-cs"/>
              </a:rPr>
              <a:t>запам’ятай як виглядає небезпека!</a:t>
            </a:r>
            <a:endParaRPr lang="en-US" sz="2900" b="1" kern="1200" cap="all" spc="250" dirty="0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C353732-57E6-42DF-A489-4668A9961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0" r="7768" b="12193"/>
          <a:stretch/>
        </p:blipFill>
        <p:spPr>
          <a:xfrm>
            <a:off x="6679396" y="118100"/>
            <a:ext cx="2285092" cy="21830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A18ED0A-B64E-4685-834A-10E653388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7" r="33916" b="-1"/>
          <a:stretch/>
        </p:blipFill>
        <p:spPr>
          <a:xfrm>
            <a:off x="6597806" y="2531969"/>
            <a:ext cx="2448272" cy="18867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705CF7C-19A5-438B-9ED1-C6314BBB0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4" r="20785"/>
          <a:stretch/>
        </p:blipFill>
        <p:spPr>
          <a:xfrm>
            <a:off x="3490220" y="4616536"/>
            <a:ext cx="2121909" cy="22414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0EB0BF0-C940-4935-8A13-CF07B65977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05" r="9413" b="4"/>
          <a:stretch/>
        </p:blipFill>
        <p:spPr>
          <a:xfrm>
            <a:off x="5677923" y="4607393"/>
            <a:ext cx="3460502" cy="2250607"/>
          </a:xfrm>
          <a:prstGeom prst="rect">
            <a:avLst/>
          </a:prstGeom>
        </p:spPr>
      </p:pic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BD7BFBD3-FFA1-4504-B5AF-C24C2D1A0A5C}"/>
              </a:ext>
            </a:extLst>
          </p:cNvPr>
          <p:cNvSpPr/>
          <p:nvPr/>
        </p:nvSpPr>
        <p:spPr>
          <a:xfrm>
            <a:off x="287368" y="2425501"/>
            <a:ext cx="33086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dirty="0">
                <a:solidFill>
                  <a:srgbClr val="FFFF00"/>
                </a:solidFill>
              </a:rPr>
              <a:t>Це не іграшки – </a:t>
            </a:r>
            <a:r>
              <a:rPr lang="uk-UA" sz="2800" dirty="0" smtClean="0">
                <a:solidFill>
                  <a:srgbClr val="FFFF00"/>
                </a:solidFill>
              </a:rPr>
              <a:t>це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>
                <a:solidFill>
                  <a:srgbClr val="FFFF00"/>
                </a:solidFill>
              </a:rPr>
              <a:t>саморобні вибухові пристрої, вони дуже небезпечні! 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xmlns="" id="{D3996ECC-BA71-4366-B159-7024FE4434EF}"/>
              </a:ext>
            </a:extLst>
          </p:cNvPr>
          <p:cNvSpPr/>
          <p:nvPr/>
        </p:nvSpPr>
        <p:spPr>
          <a:xfrm>
            <a:off x="-208" y="4671232"/>
            <a:ext cx="34216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Побачив щось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подібне — не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підходь і не торкайся!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431" y="187000"/>
            <a:ext cx="3094785" cy="21141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6508" y="2564778"/>
            <a:ext cx="2967700" cy="188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39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388484E0-7270-46C5-A6CF-FB721A260090}"/>
              </a:ext>
            </a:extLst>
          </p:cNvPr>
          <p:cNvSpPr/>
          <p:nvPr/>
        </p:nvSpPr>
        <p:spPr>
          <a:xfrm>
            <a:off x="1331640" y="134338"/>
            <a:ext cx="6757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FF0000"/>
                </a:solidFill>
              </a:rPr>
              <a:t>ОЗНАКИ САМОРОБНИХ ВИБУХОВИХ ПРИСТРОЇВ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463B5CBA-7636-46FD-95C2-E9D4D4178C1B}"/>
              </a:ext>
            </a:extLst>
          </p:cNvPr>
          <p:cNvSpPr/>
          <p:nvPr/>
        </p:nvSpPr>
        <p:spPr>
          <a:xfrm>
            <a:off x="2016542" y="390812"/>
            <a:ext cx="6665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Наявність на виявленому предметі ізоляційної стрічки.</a:t>
            </a:r>
            <a:b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</a:b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Наявність на знайденому предметі проводів, елементів живлення, радіоантен, годинникового механізму.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Підозрілі звуки, пищання, клацання, хід годинника, які йдуть від предмета. Мерехтіння лампочки, світлодіоди.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uk-UA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Від предмета виходить підозрілий запах   (наприклад запах мигдалю чи бензину).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xmlns="" id="{97907A53-817F-457B-9985-546307ABFA00}"/>
              </a:ext>
            </a:extLst>
          </p:cNvPr>
          <p:cNvSpPr/>
          <p:nvPr/>
        </p:nvSpPr>
        <p:spPr>
          <a:xfrm>
            <a:off x="2267744" y="2616678"/>
            <a:ext cx="64144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БУДЬТЕ УВАЖНІ!</a:t>
            </a:r>
          </a:p>
          <a:p>
            <a:pPr algn="just">
              <a:defRPr/>
            </a:pPr>
            <a:r>
              <a:rPr lang="uk-UA" sz="2000" b="1" dirty="0">
                <a:solidFill>
                  <a:srgbClr val="4472C4">
                    <a:lumMod val="60000"/>
                    <a:lumOff val="40000"/>
                  </a:srgbClr>
                </a:solidFill>
                <a:cs typeface="Times New Roman" pitchFamily="18" charset="0"/>
              </a:rPr>
              <a:t>Предмет може мати будь-який вигляд: сумка, згорток, пакет, бути без нагляду або біля скупчення великої кількості людей, поблизу вибухопожежонебезпечних місць, розташуванні різного роду комунікацій.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xmlns="" id="{7D6C4A9C-B0E5-4476-96B2-654D1CE8138F}"/>
              </a:ext>
            </a:extLst>
          </p:cNvPr>
          <p:cNvSpPr/>
          <p:nvPr/>
        </p:nvSpPr>
        <p:spPr>
          <a:xfrm>
            <a:off x="2195736" y="4365104"/>
            <a:ext cx="6868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Негайно повідомити про знахідку представників поліції, аварійно-рятувальну службу, військовослужбовців або зателефонувати за номерами </a:t>
            </a:r>
            <a:r>
              <a:rPr lang="uk-UA" b="1" dirty="0">
                <a:solidFill>
                  <a:srgbClr val="FF0000"/>
                </a:solidFill>
              </a:rPr>
              <a:t>«101», «102», </a:t>
            </a:r>
            <a:r>
              <a:rPr lang="uk-UA" b="1" dirty="0">
                <a:solidFill>
                  <a:srgbClr val="FF3300"/>
                </a:solidFill>
              </a:rPr>
              <a:t>ПРИ ЦЬОМУ НЕ ВИКОРИСТОВУВАТИ МОБІЛЬНИЙ ТЕЛЕФОН ПОРУЧ З ПІДОЗРІЛИМ ПРЕДМЕТОМ!</a:t>
            </a:r>
            <a:endParaRPr lang="uk-UA" dirty="0">
              <a:solidFill>
                <a:srgbClr val="FF3300"/>
              </a:solidFill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6FDC8BB4-9894-4781-85F5-72C1EF091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2241" t="16441"/>
          <a:stretch>
            <a:fillRect/>
          </a:stretch>
        </p:blipFill>
        <p:spPr bwMode="auto">
          <a:xfrm>
            <a:off x="130294" y="700787"/>
            <a:ext cx="1843222" cy="139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7F4D37D4-0283-414F-B6D1-480A641B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62" y="2036615"/>
            <a:ext cx="1880081" cy="156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" name="3D-модель 2" descr="Mobile phone">
                <a:extLst>
                  <a:ext uri="{FF2B5EF4-FFF2-40B4-BE49-F238E27FC236}">
                    <a16:creationId xmlns:a16="http://schemas.microsoft.com/office/drawing/2014/main" id="{3A5CF105-BFF8-4E84-A2B8-1839F2516A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808465"/>
                  </p:ext>
                </p:extLst>
              </p:nvPr>
            </p:nvGraphicFramePr>
            <p:xfrm>
              <a:off x="675348" y="4090621"/>
              <a:ext cx="879444" cy="213663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79444" cy="2136635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118249" ay="2309894" az="556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25380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-модель 2" descr="Mobile phone">
                <a:extLst>
                  <a:ext uri="{FF2B5EF4-FFF2-40B4-BE49-F238E27FC236}">
                    <a16:creationId xmlns:a16="http://schemas.microsoft.com/office/drawing/2014/main" xmlns="" id="{3A5CF105-BFF8-4E84-A2B8-1839F2516A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5348" y="4090621"/>
                <a:ext cx="879444" cy="2136635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xmlns="" id="{8B9EC254-736E-45D7-8B02-1E02E0C56A30}"/>
              </a:ext>
            </a:extLst>
          </p:cNvPr>
          <p:cNvSpPr/>
          <p:nvPr/>
        </p:nvSpPr>
        <p:spPr>
          <a:xfrm>
            <a:off x="11232" y="6227256"/>
            <a:ext cx="9064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Побачив щось подібне—не підходь і не торкайся!</a:t>
            </a:r>
          </a:p>
        </p:txBody>
      </p:sp>
    </p:spTree>
    <p:extLst>
      <p:ext uri="{BB962C8B-B14F-4D97-AF65-F5344CB8AC3E}">
        <p14:creationId xmlns:p14="http://schemas.microsoft.com/office/powerpoint/2010/main" val="4278042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45F3850D-6B7F-419A-BFC0-3FF8A2218B73}"/>
              </a:ext>
            </a:extLst>
          </p:cNvPr>
          <p:cNvSpPr/>
          <p:nvPr/>
        </p:nvSpPr>
        <p:spPr>
          <a:xfrm>
            <a:off x="784165" y="38770"/>
            <a:ext cx="8381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kern="1400" cap="all" spc="250" dirty="0">
                <a:solidFill>
                  <a:srgbClr val="FF0000"/>
                </a:solidFill>
              </a:rPr>
              <a:t>НАЙБІЛЬШ імовірні місця небезпеки</a:t>
            </a:r>
            <a:endParaRPr lang="uk-UA" sz="2000" b="1" kern="1400" cap="all" spc="25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r>
              <a:rPr lang="uk-UA" sz="3200" kern="1400" dirty="0">
                <a:ln>
                  <a:noFill/>
                </a:ln>
                <a:solidFill>
                  <a:srgbClr val="FF0000"/>
                </a:solidFill>
                <a:effectLst/>
              </a:rPr>
              <a:t> 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18CCC8AD-2114-4B97-8633-06BCC745C1E6}"/>
              </a:ext>
            </a:extLst>
          </p:cNvPr>
          <p:cNvSpPr/>
          <p:nvPr/>
        </p:nvSpPr>
        <p:spPr>
          <a:xfrm>
            <a:off x="155575" y="549012"/>
            <a:ext cx="880891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НА НЕБЕЗПЕКУ МОЖУТЬ ВКАЗУВАТИ</a:t>
            </a:r>
          </a:p>
          <a:p>
            <a:r>
              <a:rPr lang="uk-UA" dirty="0" smtClean="0">
                <a:solidFill>
                  <a:srgbClr val="FFFF00"/>
                </a:solidFill>
              </a:rPr>
              <a:t>   натягнуті </a:t>
            </a:r>
            <a:r>
              <a:rPr lang="uk-UA" dirty="0">
                <a:solidFill>
                  <a:srgbClr val="FFFF00"/>
                </a:solidFill>
              </a:rPr>
              <a:t>дроти та кілки </a:t>
            </a:r>
            <a:r>
              <a:rPr lang="uk-UA" dirty="0" smtClean="0">
                <a:solidFill>
                  <a:srgbClr val="FFFF00"/>
                </a:solidFill>
              </a:rPr>
              <a:t>          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dirty="0" smtClean="0">
              <a:solidFill>
                <a:srgbClr val="FFFF00"/>
              </a:solidFill>
            </a:endParaRPr>
          </a:p>
          <a:p>
            <a:endParaRPr lang="uk-UA" dirty="0" smtClean="0">
              <a:solidFill>
                <a:srgbClr val="FFFF00"/>
              </a:solidFill>
            </a:endParaRPr>
          </a:p>
          <a:p>
            <a:r>
              <a:rPr lang="uk-UA" dirty="0" smtClean="0">
                <a:solidFill>
                  <a:srgbClr val="FFFF00"/>
                </a:solidFill>
              </a:rPr>
              <a:t>старі  фортифікаційні споруди      пошкоджена </a:t>
            </a:r>
            <a:r>
              <a:rPr lang="uk-UA" dirty="0">
                <a:solidFill>
                  <a:srgbClr val="FFFF00"/>
                </a:solidFill>
              </a:rPr>
              <a:t>військова </a:t>
            </a:r>
            <a:r>
              <a:rPr lang="uk-UA" dirty="0" smtClean="0">
                <a:solidFill>
                  <a:srgbClr val="FFFF00"/>
                </a:solidFill>
              </a:rPr>
              <a:t>техніка</a:t>
            </a:r>
          </a:p>
          <a:p>
            <a:endParaRPr lang="uk-UA" dirty="0">
              <a:solidFill>
                <a:srgbClr val="FFFF00"/>
              </a:solidFill>
            </a:endParaRPr>
          </a:p>
          <a:p>
            <a:endParaRPr lang="uk-UA" dirty="0" smtClean="0">
              <a:solidFill>
                <a:srgbClr val="FFFF00"/>
              </a:solidFill>
            </a:endParaRPr>
          </a:p>
          <a:p>
            <a:endParaRPr lang="uk-UA" dirty="0">
              <a:solidFill>
                <a:srgbClr val="FFFF00"/>
              </a:solidFill>
            </a:endParaRPr>
          </a:p>
          <a:p>
            <a:endParaRPr lang="uk-UA" dirty="0" smtClean="0">
              <a:solidFill>
                <a:srgbClr val="FFFF00"/>
              </a:solidFill>
            </a:endParaRPr>
          </a:p>
          <a:p>
            <a:endParaRPr lang="uk-UA" dirty="0">
              <a:solidFill>
                <a:srgbClr val="FFFF00"/>
              </a:solidFill>
            </a:endParaRPr>
          </a:p>
          <a:p>
            <a:endParaRPr lang="uk-UA" dirty="0" smtClean="0">
              <a:solidFill>
                <a:srgbClr val="FFFF00"/>
              </a:solidFill>
            </a:endParaRPr>
          </a:p>
          <a:p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xmlns="" id="{3F517DED-028D-4089-9AC6-4DAE4D82B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4485"/>
            <a:ext cx="9141712" cy="5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</a:rPr>
              <a:t>Наявність однієї з цих ознак </a:t>
            </a:r>
            <a:r>
              <a:rPr kumimoji="0" lang="ru-RU" altLang="uk-U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</a:rPr>
              <a:t>говорить</a:t>
            </a:r>
            <a:r>
              <a:rPr kumimoji="0" lang="ru-RU" altLang="uk-UA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</a:rPr>
              <a:t>: </a:t>
            </a:r>
            <a:r>
              <a:rPr kumimoji="0" lang="en-US" altLang="uk-UA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</a:rPr>
              <a:t>«</a:t>
            </a:r>
            <a:r>
              <a:rPr kumimoji="0" lang="uk-UA" altLang="uk-UA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</a:rPr>
              <a:t>Ти в небезпеці!</a:t>
            </a:r>
            <a:r>
              <a:rPr kumimoji="0" lang="en-US" altLang="uk-UA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Franklin Gothic Book" panose="020B0503020102020204" pitchFamily="34" charset="0"/>
              </a:rPr>
              <a:t>»</a:t>
            </a:r>
            <a:endParaRPr kumimoji="0" lang="uk-UA" altLang="uk-U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304817" y="1151937"/>
            <a:ext cx="2466982" cy="207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415" y="1151937"/>
            <a:ext cx="2585688" cy="2054654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3232437" y="839040"/>
            <a:ext cx="2144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необроблена земля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6876256" y="3549679"/>
            <a:ext cx="1679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скелети </a:t>
            </a:r>
            <a:r>
              <a:rPr lang="uk-UA" dirty="0" smtClean="0">
                <a:solidFill>
                  <a:srgbClr val="FFFF00"/>
                </a:solidFill>
              </a:rPr>
              <a:t>тварин</a:t>
            </a:r>
          </a:p>
          <a:p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5982719" y="839880"/>
            <a:ext cx="3093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</a:rPr>
              <a:t>предмети військової амуніції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950" y="1158492"/>
            <a:ext cx="3122735" cy="19728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052" y="3923896"/>
            <a:ext cx="3218214" cy="18685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973" y="3923897"/>
            <a:ext cx="2473286" cy="18685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71" y="3923897"/>
            <a:ext cx="2868213" cy="18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96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81AD557-5B25-4B26-BF3C-B661CE1B7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867" y="4436554"/>
            <a:ext cx="2797041" cy="18833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A22CCE9-ED2C-4B4B-8382-A86F6E3D1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1"/>
          <a:stretch/>
        </p:blipFill>
        <p:spPr>
          <a:xfrm>
            <a:off x="3851920" y="808866"/>
            <a:ext cx="2520280" cy="18801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1B754EF-2537-470C-8F9D-0C9C34F5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867" y="2780928"/>
            <a:ext cx="2741637" cy="163165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6ED3FE1-9D1F-45FF-8E3D-ED0029FAD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363" y="808866"/>
            <a:ext cx="2741637" cy="18801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BC332A0-6B58-4A16-83BD-D27E055DA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6" y="808866"/>
            <a:ext cx="3666182" cy="229038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4374456-3D9F-491C-9274-400F3148A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920" y="2701494"/>
            <a:ext cx="2518513" cy="171108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DE2E081-AFD6-4434-9FDB-787FF66F12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1920" y="4429760"/>
            <a:ext cx="2520280" cy="1964535"/>
          </a:xfrm>
          <a:prstGeom prst="rect">
            <a:avLst/>
          </a:prstGeom>
        </p:spPr>
      </p:pic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xmlns="" id="{EB4BE49D-5D04-4B5C-B714-263B162AE854}"/>
              </a:ext>
            </a:extLst>
          </p:cNvPr>
          <p:cNvSpPr/>
          <p:nvPr/>
        </p:nvSpPr>
        <p:spPr>
          <a:xfrm>
            <a:off x="681228" y="45846"/>
            <a:ext cx="8427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kern="1400" dirty="0">
                <a:solidFill>
                  <a:srgbClr val="FF0000"/>
                </a:solidFill>
                <a:latin typeface="Calibri" panose="020F0502020204030204" pitchFamily="34" charset="0"/>
              </a:rPr>
              <a:t>ЗАПАМ'ЯТАЙ ЯК ВИГЛЯДАЄ ПОЗНАЧЕННЯ НЕБЕЗПЕКИ!</a:t>
            </a:r>
            <a:endParaRPr lang="uk-UA" sz="2800" kern="140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xmlns="" id="{CDAA193D-07AB-4C76-9CC3-5F0DB0280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62" y="3529297"/>
            <a:ext cx="3851920" cy="23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400" b="1" dirty="0">
                <a:solidFill>
                  <a:srgbClr val="FFFF00"/>
                </a:solidFill>
                <a:latin typeface="Arial" panose="020B0604020202020204" pitchFamily="34" charset="0"/>
              </a:rPr>
              <a:t>Суворо заборонено заходити за попереджувальні знаки!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Ніколи не знімайте попереджувальні знаки!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400" dirty="0">
                <a:solidFill>
                  <a:srgbClr val="FFFF00"/>
                </a:solidFill>
                <a:latin typeface="Arial" panose="020B0604020202020204" pitchFamily="34" charset="0"/>
              </a:rPr>
              <a:t>ЦЕ НЕ СУВЕНІРИ!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026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xmlns="" id="{EB4BE49D-5D04-4B5C-B714-263B162AE854}"/>
              </a:ext>
            </a:extLst>
          </p:cNvPr>
          <p:cNvSpPr/>
          <p:nvPr/>
        </p:nvSpPr>
        <p:spPr>
          <a:xfrm>
            <a:off x="41279" y="816963"/>
            <a:ext cx="3414650" cy="1631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ТАК МОЖЕ ВИГЛЯДАТИ НЕБЕЗПЕЧНА ТЕРИТОРІЯ!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A7E6B6D-2F84-4166-9F4D-FFA0E08607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042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540AD87-30B2-4359-A33A-86D9F59E3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4904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411CC74-416E-4F21-A559-C8B7905D9E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63479" y="-3491145"/>
            <a:ext cx="6858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 descr="Зображення, що містить трава, надворі, доріжка, бруд&#10;&#10;Автоматично згенерований опис">
            <a:extLst>
              <a:ext uri="{FF2B5EF4-FFF2-40B4-BE49-F238E27FC236}">
                <a16:creationId xmlns:a16="http://schemas.microsoft.com/office/drawing/2014/main" xmlns="" id="{B23420F7-3C7C-42B6-A937-31EDD59B8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1" b="-3"/>
          <a:stretch/>
        </p:blipFill>
        <p:spPr>
          <a:xfrm>
            <a:off x="3490220" y="-1"/>
            <a:ext cx="2789812" cy="22250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52FFC45-1D8E-4B21-8029-66B319B95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64" r="4" b="4"/>
          <a:stretch/>
        </p:blipFill>
        <p:spPr>
          <a:xfrm>
            <a:off x="6348611" y="-16426"/>
            <a:ext cx="2789814" cy="2267032"/>
          </a:xfrm>
          <a:prstGeom prst="rect">
            <a:avLst/>
          </a:prstGeom>
        </p:spPr>
      </p:pic>
      <p:pic>
        <p:nvPicPr>
          <p:cNvPr id="15" name="Picture 2" descr="http://cdn.static2.rtr-vesti.ru/p/xw_1116757.jpg">
            <a:extLst>
              <a:ext uri="{FF2B5EF4-FFF2-40B4-BE49-F238E27FC236}">
                <a16:creationId xmlns:a16="http://schemas.microsoft.com/office/drawing/2014/main" xmlns="" id="{69334ACD-ADF1-4D20-8081-1460D5472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8024" r="20296" b="4"/>
          <a:stretch/>
        </p:blipFill>
        <p:spPr bwMode="auto">
          <a:xfrm>
            <a:off x="3490219" y="2316480"/>
            <a:ext cx="2789812" cy="2208616"/>
          </a:xfrm>
          <a:prstGeom prst="rect">
            <a:avLst/>
          </a:prstGeom>
          <a:noFill/>
        </p:spPr>
      </p:pic>
      <p:pic>
        <p:nvPicPr>
          <p:cNvPr id="16" name="Рисунок 15" descr="IMAG0117.jpg">
            <a:extLst>
              <a:ext uri="{FF2B5EF4-FFF2-40B4-BE49-F238E27FC236}">
                <a16:creationId xmlns:a16="http://schemas.microsoft.com/office/drawing/2014/main" xmlns="" id="{8785A4BF-BC67-4A76-855E-64DD997C41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314" r="21001" b="-1"/>
          <a:stretch/>
        </p:blipFill>
        <p:spPr>
          <a:xfrm>
            <a:off x="6348611" y="2316480"/>
            <a:ext cx="2789811" cy="2208617"/>
          </a:xfrm>
          <a:prstGeom prst="rect">
            <a:avLst/>
          </a:prstGeom>
        </p:spPr>
      </p:pic>
      <p:pic>
        <p:nvPicPr>
          <p:cNvPr id="17" name="Рисунок 16" descr="Зображення, що містить трава, надворі, знак, поле&#10;&#10;Автоматично згенерований опис">
            <a:extLst>
              <a:ext uri="{FF2B5EF4-FFF2-40B4-BE49-F238E27FC236}">
                <a16:creationId xmlns:a16="http://schemas.microsoft.com/office/drawing/2014/main" xmlns="" id="{0D28FECF-2F41-4108-96AA-F102A37113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5" r="5942" b="-2"/>
          <a:stretch/>
        </p:blipFill>
        <p:spPr>
          <a:xfrm>
            <a:off x="3490220" y="4616536"/>
            <a:ext cx="2789811" cy="2241464"/>
          </a:xfrm>
          <a:prstGeom prst="rect">
            <a:avLst/>
          </a:prstGeom>
        </p:spPr>
      </p:pic>
      <p:pic>
        <p:nvPicPr>
          <p:cNvPr id="19" name="Рисунок 18" descr="Зображення, що містить надворі, трава, вогонь, знак&#10;&#10;Автоматично згенерований опис">
            <a:extLst>
              <a:ext uri="{FF2B5EF4-FFF2-40B4-BE49-F238E27FC236}">
                <a16:creationId xmlns:a16="http://schemas.microsoft.com/office/drawing/2014/main" xmlns="" id="{8E33C334-7FB2-460B-844B-5498C02250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5" b="-3"/>
          <a:stretch/>
        </p:blipFill>
        <p:spPr>
          <a:xfrm>
            <a:off x="6348611" y="4607394"/>
            <a:ext cx="2789814" cy="2250607"/>
          </a:xfrm>
          <a:prstGeom prst="rect">
            <a:avLst/>
          </a:prstGeom>
        </p:spPr>
      </p:pic>
      <p:sp>
        <p:nvSpPr>
          <p:cNvPr id="2050" name="AutoShape 2" descr="https://encrypted-tbn2.gstatic.com/images?q=tbn:ANd9GcRunIszN8zY6ZRDJbJmWEyIPn1ohkJR1faZPVCqiEZfl8E5MH4U6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xmlns="" id="{9FAEF9C6-6F3E-4E85-8911-61B28AC1A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5" y="2996952"/>
            <a:ext cx="326606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3200" b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БУДЬ УВАЖНИМ, </a:t>
            </a:r>
            <a:endParaRPr kumimoji="0" lang="uk-UA" altLang="uk-UA" sz="3200" b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НЕ </a:t>
            </a:r>
            <a:r>
              <a:rPr kumimoji="0" lang="ru-RU" sz="3200" b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НЕХТУЙ </a:t>
            </a:r>
            <a:endParaRPr kumimoji="0" lang="ru-RU" sz="1600" b="0" u="none" strike="noStrike" kern="14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НЕБЕЗПЕКОЮ — ЗБЕРЕЖИ ЖИТТЯ</a:t>
            </a:r>
            <a:r>
              <a:rPr kumimoji="0" lang="ru-RU" sz="4000" b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!</a:t>
            </a:r>
            <a:endParaRPr kumimoji="0" lang="ru-RU" sz="1600" b="0" u="none" strike="noStrike" kern="14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4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 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uk-UA" sz="2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62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325</Words>
  <Application>Microsoft Office PowerPoint</Application>
  <PresentationFormat>Екран (4:3)</PresentationFormat>
  <Paragraphs>72</Paragraphs>
  <Slides>13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Franklin Gothic Book</vt:lpstr>
      <vt:lpstr>Times New Roman</vt:lpstr>
      <vt:lpstr>Tw Cen MT</vt:lpstr>
      <vt:lpstr>Wingdings</vt:lpstr>
      <vt:lpstr>Тема Office</vt:lpstr>
      <vt:lpstr> ІНФОРМУВАННЯ ПРО МІННУ НЕБЕЗПЕКУ     Вибухонебезпечні залишки війни все ще очікують свою жертву!  БУДЬ ПИЛЬНИМ!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МІННА НЕБЕЗПЕКА  Вибухонебезпечні залишки війни все ще очікують свою жертву!  БУДЬ ПИЛЬНИМ!</dc:title>
  <dc:creator>Yevhenii Zubarevskyi</dc:creator>
  <cp:lastModifiedBy>Ковальчук.Людмила Василівна</cp:lastModifiedBy>
  <cp:revision>42</cp:revision>
  <dcterms:created xsi:type="dcterms:W3CDTF">2020-03-18T14:37:30Z</dcterms:created>
  <dcterms:modified xsi:type="dcterms:W3CDTF">2022-04-18T13:47:59Z</dcterms:modified>
</cp:coreProperties>
</file>